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oboto-italic.fntdata"/><Relationship Id="rId14" Type="http://schemas.openxmlformats.org/officeDocument/2006/relationships/slide" Target="slides/slide10.xml"/><Relationship Id="rId36" Type="http://schemas.openxmlformats.org/officeDocument/2006/relationships/font" Target="fonts/Robo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c0d658be7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c0d658be7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c0d658be7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c0d658be7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c0d658be7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c0d658be7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c0d658be7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c0d658be7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c0d658be7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c0d658be7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c0d658be7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c0d658be7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c0d658be7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c0d658be7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c0d658be7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c0d658be7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c0b46f5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c0b46f5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c0d658be7_0_1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c0d658be7_0_1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c0d658be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c0d658be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c0d658be7_0_1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c0d658be7_0_1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c0b46f57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c0b46f57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c0d658be7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c0d658be7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c0d658be7_0_1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c0d658be7_0_1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c16c529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c16c529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c0d658be7_0_1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c0d658be7_0_1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c0d658be7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c0d658be7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c0d658be7_0_1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c0d658be7_0_1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c0b46f57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c0b46f57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c0d658be7_0_1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c0d658be7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c0d658be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c0d658be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c19a4b6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c19a4b6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c0d658be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c0d658be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0d658be7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0d658be7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c0d658be7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c0d658be7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c0d658be7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c0d658be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694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我們的未來何去何從---</a:t>
            </a:r>
            <a:r>
              <a:rPr b="1"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b="1"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b="1"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大數據相關產業所需職務技能分析</a:t>
            </a:r>
            <a:endParaRPr b="1"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" name="Google Shape;69;p13"/>
          <p:cNvSpPr txBox="1"/>
          <p:nvPr>
            <p:ph idx="4294967295" type="body"/>
          </p:nvPr>
        </p:nvSpPr>
        <p:spPr>
          <a:xfrm>
            <a:off x="3037875" y="3934700"/>
            <a:ext cx="2912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solidFill>
                  <a:schemeClr val="lt1"/>
                </a:solidFill>
              </a:rPr>
              <a:t>o902107025 </a:t>
            </a:r>
            <a:r>
              <a:rPr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張潁柔</a:t>
            </a:r>
            <a:endParaRPr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/>
        </p:nvSpPr>
        <p:spPr>
          <a:xfrm>
            <a:off x="7108850" y="1681100"/>
            <a:ext cx="1533600" cy="514200"/>
          </a:xfrm>
          <a:prstGeom prst="rect">
            <a:avLst/>
          </a:prstGeom>
          <a:solidFill>
            <a:srgbClr val="1B786E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爬取 </a:t>
            </a: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職缺頁面 資訊</a:t>
            </a:r>
            <a:endParaRPr b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</p:txBody>
      </p:sp>
      <p:sp>
        <p:nvSpPr>
          <p:cNvPr id="173" name="Google Shape;173;p22"/>
          <p:cNvSpPr txBox="1"/>
          <p:nvPr>
            <p:ph idx="4294967295" type="title"/>
          </p:nvPr>
        </p:nvSpPr>
        <p:spPr>
          <a:xfrm>
            <a:off x="275000" y="275950"/>
            <a:ext cx="2738400" cy="978600"/>
          </a:xfrm>
          <a:prstGeom prst="rect">
            <a:avLst/>
          </a:prstGeom>
          <a:solidFill>
            <a:schemeClr val="accent5"/>
          </a:solidFill>
          <a:effectLst>
            <a:outerShdw blurRad="414338" rotWithShape="0" algn="bl" dir="5400000" dist="28575">
              <a:srgbClr val="000000">
                <a:alpha val="8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 crawler </a:t>
            </a:r>
            <a:endParaRPr/>
          </a:p>
        </p:txBody>
      </p:sp>
      <p:cxnSp>
        <p:nvCxnSpPr>
          <p:cNvPr id="174" name="Google Shape;174;p22"/>
          <p:cNvCxnSpPr>
            <a:endCxn id="175" idx="2"/>
          </p:cNvCxnSpPr>
          <p:nvPr/>
        </p:nvCxnSpPr>
        <p:spPr>
          <a:xfrm flipH="1" rot="-5400000">
            <a:off x="11500" y="2917200"/>
            <a:ext cx="936000" cy="702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22"/>
          <p:cNvCxnSpPr>
            <a:endCxn id="177" idx="2"/>
          </p:cNvCxnSpPr>
          <p:nvPr/>
        </p:nvCxnSpPr>
        <p:spPr>
          <a:xfrm rot="-5400000">
            <a:off x="11378" y="2066174"/>
            <a:ext cx="936000" cy="702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8" name="Google Shape;178;p22"/>
          <p:cNvGrpSpPr/>
          <p:nvPr/>
        </p:nvGrpSpPr>
        <p:grpSpPr>
          <a:xfrm>
            <a:off x="830528" y="1714850"/>
            <a:ext cx="1686235" cy="446688"/>
            <a:chOff x="3650061" y="1476151"/>
            <a:chExt cx="1520089" cy="319200"/>
          </a:xfrm>
        </p:grpSpPr>
        <p:sp>
          <p:nvSpPr>
            <p:cNvPr id="179" name="Google Shape;179;p22"/>
            <p:cNvSpPr/>
            <p:nvPr/>
          </p:nvSpPr>
          <p:spPr>
            <a:xfrm>
              <a:off x="3874749" y="1476151"/>
              <a:ext cx="1295400" cy="319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jobinfo(res)</a:t>
              </a:r>
              <a:endParaRPr b="1" sz="1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3650061" y="1548754"/>
              <a:ext cx="224700" cy="1899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2"/>
          <p:cNvGrpSpPr/>
          <p:nvPr/>
        </p:nvGrpSpPr>
        <p:grpSpPr>
          <a:xfrm>
            <a:off x="830650" y="3576750"/>
            <a:ext cx="1607400" cy="319200"/>
            <a:chOff x="3650050" y="3348150"/>
            <a:chExt cx="1607400" cy="319200"/>
          </a:xfrm>
        </p:grpSpPr>
        <p:sp>
          <p:nvSpPr>
            <p:cNvPr id="181" name="Google Shape;181;p22"/>
            <p:cNvSpPr/>
            <p:nvPr/>
          </p:nvSpPr>
          <p:spPr>
            <a:xfrm>
              <a:off x="3824050" y="3348150"/>
              <a:ext cx="14334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searchjob(key,r,p)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22"/>
          <p:cNvSpPr txBox="1"/>
          <p:nvPr/>
        </p:nvSpPr>
        <p:spPr>
          <a:xfrm>
            <a:off x="3250350" y="366375"/>
            <a:ext cx="5188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建立爬取資料網頁的函數: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抓取職缺的相關資訊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4873150" y="1681100"/>
            <a:ext cx="1533600" cy="514200"/>
          </a:xfrm>
          <a:prstGeom prst="rect">
            <a:avLst/>
          </a:prstGeom>
          <a:solidFill>
            <a:srgbClr val="1B786E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爬取 </a:t>
            </a: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搜尋頁面 資訊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2786425" y="1681100"/>
            <a:ext cx="1533600" cy="514200"/>
          </a:xfrm>
          <a:prstGeom prst="rect">
            <a:avLst/>
          </a:prstGeom>
          <a:solidFill>
            <a:srgbClr val="1B786E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建立各資料清單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841" y="1254550"/>
            <a:ext cx="4256709" cy="337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/>
        </p:nvSpPr>
        <p:spPr>
          <a:xfrm>
            <a:off x="7108850" y="1681100"/>
            <a:ext cx="1533600" cy="514200"/>
          </a:xfrm>
          <a:prstGeom prst="rect">
            <a:avLst/>
          </a:prstGeom>
          <a:solidFill>
            <a:srgbClr val="1B786E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爬取 職缺頁面 資訊</a:t>
            </a:r>
            <a:endParaRPr b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2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</p:txBody>
      </p:sp>
      <p:sp>
        <p:nvSpPr>
          <p:cNvPr id="192" name="Google Shape;192;p23"/>
          <p:cNvSpPr txBox="1"/>
          <p:nvPr>
            <p:ph idx="4294967295" type="title"/>
          </p:nvPr>
        </p:nvSpPr>
        <p:spPr>
          <a:xfrm>
            <a:off x="275000" y="275950"/>
            <a:ext cx="2738400" cy="978600"/>
          </a:xfrm>
          <a:prstGeom prst="rect">
            <a:avLst/>
          </a:prstGeom>
          <a:solidFill>
            <a:schemeClr val="accent5"/>
          </a:solidFill>
          <a:effectLst>
            <a:outerShdw blurRad="414338" rotWithShape="0" algn="bl" dir="5400000" dist="28575">
              <a:srgbClr val="000000">
                <a:alpha val="8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 crawler </a:t>
            </a:r>
            <a:endParaRPr/>
          </a:p>
        </p:txBody>
      </p:sp>
      <p:cxnSp>
        <p:nvCxnSpPr>
          <p:cNvPr id="193" name="Google Shape;193;p23"/>
          <p:cNvCxnSpPr>
            <a:endCxn id="194" idx="2"/>
          </p:cNvCxnSpPr>
          <p:nvPr/>
        </p:nvCxnSpPr>
        <p:spPr>
          <a:xfrm flipH="1" rot="-5400000">
            <a:off x="11500" y="2917200"/>
            <a:ext cx="936000" cy="702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3"/>
          <p:cNvCxnSpPr>
            <a:endCxn id="196" idx="2"/>
          </p:cNvCxnSpPr>
          <p:nvPr/>
        </p:nvCxnSpPr>
        <p:spPr>
          <a:xfrm rot="-5400000">
            <a:off x="11378" y="2066174"/>
            <a:ext cx="936000" cy="702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7" name="Google Shape;197;p23"/>
          <p:cNvGrpSpPr/>
          <p:nvPr/>
        </p:nvGrpSpPr>
        <p:grpSpPr>
          <a:xfrm>
            <a:off x="830528" y="1714850"/>
            <a:ext cx="1686235" cy="446688"/>
            <a:chOff x="3650061" y="1476151"/>
            <a:chExt cx="1520089" cy="319200"/>
          </a:xfrm>
        </p:grpSpPr>
        <p:sp>
          <p:nvSpPr>
            <p:cNvPr id="198" name="Google Shape;198;p23"/>
            <p:cNvSpPr/>
            <p:nvPr/>
          </p:nvSpPr>
          <p:spPr>
            <a:xfrm>
              <a:off x="3874749" y="1476151"/>
              <a:ext cx="1295400" cy="319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jobinfo(res)</a:t>
              </a:r>
              <a:endParaRPr b="1" sz="1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3650061" y="1548754"/>
              <a:ext cx="224700" cy="1899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23"/>
          <p:cNvGrpSpPr/>
          <p:nvPr/>
        </p:nvGrpSpPr>
        <p:grpSpPr>
          <a:xfrm>
            <a:off x="830650" y="3576750"/>
            <a:ext cx="1607400" cy="319200"/>
            <a:chOff x="3650050" y="3348150"/>
            <a:chExt cx="1607400" cy="319200"/>
          </a:xfrm>
        </p:grpSpPr>
        <p:sp>
          <p:nvSpPr>
            <p:cNvPr id="200" name="Google Shape;200;p23"/>
            <p:cNvSpPr/>
            <p:nvPr/>
          </p:nvSpPr>
          <p:spPr>
            <a:xfrm>
              <a:off x="3824050" y="3348150"/>
              <a:ext cx="14334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searchjob(key,r,p)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3"/>
          <p:cNvSpPr txBox="1"/>
          <p:nvPr/>
        </p:nvSpPr>
        <p:spPr>
          <a:xfrm>
            <a:off x="3250350" y="366375"/>
            <a:ext cx="5188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建立爬取資料網頁的函數: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抓取職缺的相關資訊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983150" y="2261675"/>
            <a:ext cx="1533600" cy="514200"/>
          </a:xfrm>
          <a:prstGeom prst="rect">
            <a:avLst/>
          </a:prstGeom>
          <a:solidFill>
            <a:srgbClr val="1B786E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建立各資料清單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250" y="0"/>
            <a:ext cx="5217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2698300" y="1681100"/>
            <a:ext cx="1533600" cy="514200"/>
          </a:xfrm>
          <a:prstGeom prst="rect">
            <a:avLst/>
          </a:prstGeom>
          <a:solidFill>
            <a:srgbClr val="1B786E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爬取 搜尋頁面 資訊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2698300" y="2252550"/>
            <a:ext cx="1533600" cy="2031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737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職位</a:t>
            </a:r>
            <a:endParaRPr b="1" sz="1200">
              <a:solidFill>
                <a:srgbClr val="07376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737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公司 </a:t>
            </a:r>
            <a:endParaRPr b="1" sz="1200">
              <a:solidFill>
                <a:srgbClr val="07376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737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職缺網址</a:t>
            </a:r>
            <a:endParaRPr b="1" sz="1800">
              <a:solidFill>
                <a:srgbClr val="07376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737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產業別</a:t>
            </a:r>
            <a:endParaRPr b="1" sz="1200">
              <a:solidFill>
                <a:srgbClr val="07376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737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工作內容</a:t>
            </a:r>
            <a:endParaRPr b="1" sz="1200">
              <a:solidFill>
                <a:srgbClr val="07376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737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薪資</a:t>
            </a:r>
            <a:endParaRPr b="1" sz="1200">
              <a:solidFill>
                <a:srgbClr val="07376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737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所需工作經驗</a:t>
            </a:r>
            <a:endParaRPr b="1" sz="1200">
              <a:solidFill>
                <a:srgbClr val="07376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737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刊登時間</a:t>
            </a:r>
            <a:endParaRPr sz="1200">
              <a:solidFill>
                <a:srgbClr val="07376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</p:txBody>
      </p:sp>
      <p:sp>
        <p:nvSpPr>
          <p:cNvPr id="211" name="Google Shape;211;p24"/>
          <p:cNvSpPr txBox="1"/>
          <p:nvPr>
            <p:ph idx="4294967295" type="title"/>
          </p:nvPr>
        </p:nvSpPr>
        <p:spPr>
          <a:xfrm>
            <a:off x="275000" y="275950"/>
            <a:ext cx="2738400" cy="978600"/>
          </a:xfrm>
          <a:prstGeom prst="rect">
            <a:avLst/>
          </a:prstGeom>
          <a:solidFill>
            <a:schemeClr val="accent5"/>
          </a:solidFill>
          <a:effectLst>
            <a:outerShdw blurRad="414338" rotWithShape="0" algn="bl" dir="5400000" dist="28575">
              <a:srgbClr val="000000">
                <a:alpha val="8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 crawler </a:t>
            </a:r>
            <a:endParaRPr/>
          </a:p>
        </p:txBody>
      </p:sp>
      <p:cxnSp>
        <p:nvCxnSpPr>
          <p:cNvPr id="212" name="Google Shape;212;p24"/>
          <p:cNvCxnSpPr>
            <a:endCxn id="213" idx="2"/>
          </p:cNvCxnSpPr>
          <p:nvPr/>
        </p:nvCxnSpPr>
        <p:spPr>
          <a:xfrm flipH="1" rot="-5400000">
            <a:off x="11500" y="2917200"/>
            <a:ext cx="936000" cy="702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24"/>
          <p:cNvCxnSpPr>
            <a:endCxn id="215" idx="2"/>
          </p:cNvCxnSpPr>
          <p:nvPr/>
        </p:nvCxnSpPr>
        <p:spPr>
          <a:xfrm rot="-5400000">
            <a:off x="11378" y="2066174"/>
            <a:ext cx="936000" cy="702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16" name="Google Shape;216;p24"/>
          <p:cNvGrpSpPr/>
          <p:nvPr/>
        </p:nvGrpSpPr>
        <p:grpSpPr>
          <a:xfrm>
            <a:off x="830528" y="1714850"/>
            <a:ext cx="1686235" cy="446688"/>
            <a:chOff x="3650061" y="1476151"/>
            <a:chExt cx="1520089" cy="319200"/>
          </a:xfrm>
        </p:grpSpPr>
        <p:sp>
          <p:nvSpPr>
            <p:cNvPr id="217" name="Google Shape;217;p24"/>
            <p:cNvSpPr/>
            <p:nvPr/>
          </p:nvSpPr>
          <p:spPr>
            <a:xfrm>
              <a:off x="3874749" y="1476151"/>
              <a:ext cx="1295400" cy="319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jobinfo(res)</a:t>
              </a:r>
              <a:endParaRPr b="1" sz="1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3650061" y="1548754"/>
              <a:ext cx="224700" cy="1899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24"/>
          <p:cNvGrpSpPr/>
          <p:nvPr/>
        </p:nvGrpSpPr>
        <p:grpSpPr>
          <a:xfrm>
            <a:off x="830650" y="3576750"/>
            <a:ext cx="1607400" cy="319200"/>
            <a:chOff x="3650050" y="3348150"/>
            <a:chExt cx="1607400" cy="319200"/>
          </a:xfrm>
        </p:grpSpPr>
        <p:sp>
          <p:nvSpPr>
            <p:cNvPr id="219" name="Google Shape;219;p24"/>
            <p:cNvSpPr/>
            <p:nvPr/>
          </p:nvSpPr>
          <p:spPr>
            <a:xfrm>
              <a:off x="3824050" y="3348150"/>
              <a:ext cx="14334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searchjob(key,r,p)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4"/>
          <p:cNvSpPr txBox="1"/>
          <p:nvPr/>
        </p:nvSpPr>
        <p:spPr>
          <a:xfrm>
            <a:off x="3250350" y="366375"/>
            <a:ext cx="5188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建立爬取資料網頁的函數: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抓取職缺的相關資訊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1038775" y="2919213"/>
            <a:ext cx="1533600" cy="514200"/>
          </a:xfrm>
          <a:prstGeom prst="rect">
            <a:avLst/>
          </a:prstGeom>
          <a:solidFill>
            <a:srgbClr val="1B786E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爬取 搜尋頁面 資訊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1038775" y="2261675"/>
            <a:ext cx="1533600" cy="514200"/>
          </a:xfrm>
          <a:prstGeom prst="rect">
            <a:avLst/>
          </a:prstGeom>
          <a:solidFill>
            <a:srgbClr val="1B786E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建立各資料清單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 b="0" l="3948" r="11312" t="0"/>
          <a:stretch/>
        </p:blipFill>
        <p:spPr>
          <a:xfrm>
            <a:off x="4000500" y="1103400"/>
            <a:ext cx="5143500" cy="38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/>
        </p:nvSpPr>
        <p:spPr>
          <a:xfrm>
            <a:off x="2786425" y="1714850"/>
            <a:ext cx="1533600" cy="514200"/>
          </a:xfrm>
          <a:prstGeom prst="rect">
            <a:avLst/>
          </a:prstGeom>
          <a:solidFill>
            <a:srgbClr val="1B786E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爬取 職缺頁面 資訊</a:t>
            </a:r>
            <a:endParaRPr b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2780500" y="2325375"/>
            <a:ext cx="1533600" cy="701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0737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工具要求</a:t>
            </a:r>
            <a:br>
              <a:rPr b="1" lang="zh-TW" sz="1200">
                <a:solidFill>
                  <a:srgbClr val="0737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1200">
                <a:solidFill>
                  <a:srgbClr val="07376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條件要求</a:t>
            </a:r>
            <a:endParaRPr sz="1200">
              <a:solidFill>
                <a:srgbClr val="07376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300" y="2538875"/>
            <a:ext cx="64770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MySQL database</a:t>
            </a:r>
            <a:endParaRPr/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49528" y="1456375"/>
            <a:ext cx="4641410" cy="705298"/>
            <a:chOff x="3650061" y="1291447"/>
            <a:chExt cx="4184089" cy="504000"/>
          </a:xfrm>
        </p:grpSpPr>
        <p:sp>
          <p:nvSpPr>
            <p:cNvPr id="233" name="Google Shape;233;p25"/>
            <p:cNvSpPr/>
            <p:nvPr/>
          </p:nvSpPr>
          <p:spPr>
            <a:xfrm>
              <a:off x="3874749" y="1291447"/>
              <a:ext cx="3959400" cy="5040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importomysql(k,job,company,salary,exp,indust,relist,toolist,jcontent,date,jlink)</a:t>
              </a:r>
              <a:endParaRPr b="1" sz="1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3650061" y="1448497"/>
              <a:ext cx="224700" cy="1899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25"/>
          <p:cNvSpPr txBox="1"/>
          <p:nvPr/>
        </p:nvSpPr>
        <p:spPr>
          <a:xfrm>
            <a:off x="3250350" y="366375"/>
            <a:ext cx="5188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建立將資料匯入資料庫的函數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6" name="Google Shape;236;p25"/>
          <p:cNvSpPr txBox="1"/>
          <p:nvPr>
            <p:ph idx="4294967295" type="title"/>
          </p:nvPr>
        </p:nvSpPr>
        <p:spPr>
          <a:xfrm>
            <a:off x="275000" y="271585"/>
            <a:ext cx="2738400" cy="978600"/>
          </a:xfrm>
          <a:prstGeom prst="rect">
            <a:avLst/>
          </a:prstGeom>
          <a:solidFill>
            <a:schemeClr val="dk1"/>
          </a:solidFill>
          <a:effectLst>
            <a:outerShdw blurRad="414338" rotWithShape="0" algn="bl" dir="5400000" dist="28575">
              <a:srgbClr val="000000">
                <a:alpha val="8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MySQL database</a:t>
            </a:r>
            <a:endParaRPr/>
          </a:p>
        </p:txBody>
      </p:sp>
      <p:sp>
        <p:nvSpPr>
          <p:cNvPr id="237" name="Google Shape;237;p25"/>
          <p:cNvSpPr txBox="1"/>
          <p:nvPr/>
        </p:nvSpPr>
        <p:spPr>
          <a:xfrm>
            <a:off x="364350" y="2234700"/>
            <a:ext cx="3817800" cy="521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2857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先在MySQL 新增資料庫及資料表和資料表內欄位設定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MySQL database</a:t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09" y="204777"/>
            <a:ext cx="6951715" cy="4438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26"/>
          <p:cNvGrpSpPr/>
          <p:nvPr/>
        </p:nvGrpSpPr>
        <p:grpSpPr>
          <a:xfrm>
            <a:off x="4456578" y="204775"/>
            <a:ext cx="4641410" cy="705298"/>
            <a:chOff x="3650061" y="1291447"/>
            <a:chExt cx="4184089" cy="504000"/>
          </a:xfrm>
        </p:grpSpPr>
        <p:sp>
          <p:nvSpPr>
            <p:cNvPr id="245" name="Google Shape;245;p26"/>
            <p:cNvSpPr/>
            <p:nvPr/>
          </p:nvSpPr>
          <p:spPr>
            <a:xfrm>
              <a:off x="3874749" y="1291447"/>
              <a:ext cx="3959400" cy="5040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importomysql(k,job,company,salary,exp,indust,relist,toolist,jcontent,date,jlink)</a:t>
              </a:r>
              <a:endParaRPr b="1" sz="1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650061" y="1448497"/>
              <a:ext cx="224700" cy="1899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MySQL database</a:t>
            </a:r>
            <a:endParaRPr/>
          </a:p>
        </p:txBody>
      </p:sp>
      <p:grpSp>
        <p:nvGrpSpPr>
          <p:cNvPr id="252" name="Google Shape;252;p27"/>
          <p:cNvGrpSpPr/>
          <p:nvPr/>
        </p:nvGrpSpPr>
        <p:grpSpPr>
          <a:xfrm>
            <a:off x="4456578" y="204775"/>
            <a:ext cx="4641410" cy="705298"/>
            <a:chOff x="3650061" y="1291447"/>
            <a:chExt cx="4184089" cy="504000"/>
          </a:xfrm>
        </p:grpSpPr>
        <p:sp>
          <p:nvSpPr>
            <p:cNvPr id="253" name="Google Shape;253;p27"/>
            <p:cNvSpPr/>
            <p:nvPr/>
          </p:nvSpPr>
          <p:spPr>
            <a:xfrm>
              <a:off x="3874749" y="1291447"/>
              <a:ext cx="3959400" cy="5040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importomysql(k,job,company,salary,exp,indust,relist,toolist,jcontent,date,jlink)</a:t>
              </a:r>
              <a:endParaRPr b="1" sz="1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3650061" y="1448497"/>
              <a:ext cx="224700" cy="1899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50" y="1157700"/>
            <a:ext cx="7667151" cy="29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Database Done</a:t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732225"/>
            <a:ext cx="662940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/>
          <p:nvPr>
            <p:ph idx="4294967295" type="title"/>
          </p:nvPr>
        </p:nvSpPr>
        <p:spPr>
          <a:xfrm>
            <a:off x="1257300" y="372800"/>
            <a:ext cx="2738400" cy="978600"/>
          </a:xfrm>
          <a:prstGeom prst="rect">
            <a:avLst/>
          </a:prstGeom>
          <a:solidFill>
            <a:schemeClr val="accent5"/>
          </a:solidFill>
          <a:effectLst>
            <a:outerShdw blurRad="414338" rotWithShape="0" algn="bl" dir="5400000" dist="28575">
              <a:srgbClr val="000000">
                <a:alpha val="8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 crawler </a:t>
            </a:r>
            <a:endParaRPr/>
          </a:p>
        </p:txBody>
      </p:sp>
      <p:sp>
        <p:nvSpPr>
          <p:cNvPr id="263" name="Google Shape;263;p28"/>
          <p:cNvSpPr txBox="1"/>
          <p:nvPr>
            <p:ph idx="4294967295" type="title"/>
          </p:nvPr>
        </p:nvSpPr>
        <p:spPr>
          <a:xfrm>
            <a:off x="4785400" y="372800"/>
            <a:ext cx="2738400" cy="978600"/>
          </a:xfrm>
          <a:prstGeom prst="rect">
            <a:avLst/>
          </a:prstGeom>
          <a:solidFill>
            <a:schemeClr val="dk1"/>
          </a:solidFill>
          <a:effectLst>
            <a:outerShdw blurRad="414338" rotWithShape="0" algn="bl" dir="5400000" dist="28575">
              <a:srgbClr val="000000">
                <a:alpha val="8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MySQL database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460950" y="111775"/>
            <a:ext cx="8222100" cy="15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Step2.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Analysis   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69" name="Google Shape;269;p29"/>
          <p:cNvGrpSpPr/>
          <p:nvPr/>
        </p:nvGrpSpPr>
        <p:grpSpPr>
          <a:xfrm>
            <a:off x="391052" y="1555071"/>
            <a:ext cx="4150930" cy="3468628"/>
            <a:chOff x="1293736" y="1258050"/>
            <a:chExt cx="3291776" cy="2640149"/>
          </a:xfrm>
        </p:grpSpPr>
        <p:sp>
          <p:nvSpPr>
            <p:cNvPr id="270" name="Google Shape;270;p2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840D35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</a:t>
              </a:r>
              <a:endParaRPr b="1" sz="1200">
                <a:solidFill>
                  <a:srgbClr val="840D35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2" name="Google Shape;272;p2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資料讀取匯入</a:t>
              </a:r>
              <a:endParaRPr b="1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3" name="Google Shape;273;p29"/>
            <p:cNvSpPr txBox="1"/>
            <p:nvPr/>
          </p:nvSpPr>
          <p:spPr>
            <a:xfrm rot="-2700000">
              <a:off x="1938251" y="2307567"/>
              <a:ext cx="2812022" cy="6987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建立dataframe: </a:t>
              </a:r>
              <a:b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資料分析相關及機器學習相關兩類</a:t>
              </a:r>
              <a:b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存成csv檔</a:t>
              </a:r>
              <a:endParaRPr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74" name="Google Shape;274;p29"/>
          <p:cNvGrpSpPr/>
          <p:nvPr/>
        </p:nvGrpSpPr>
        <p:grpSpPr>
          <a:xfrm>
            <a:off x="4538324" y="1570136"/>
            <a:ext cx="3606045" cy="3502694"/>
            <a:chOff x="3203958" y="1258050"/>
            <a:chExt cx="2901782" cy="2680359"/>
          </a:xfrm>
        </p:grpSpPr>
        <p:sp>
          <p:nvSpPr>
            <p:cNvPr id="275" name="Google Shape;275;p2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61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B6124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</a:t>
              </a:r>
              <a:endParaRPr b="1" sz="1200">
                <a:solidFill>
                  <a:srgbClr val="B61249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7" name="Google Shape;277;p2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Matplotlib 繪圖</a:t>
              </a:r>
              <a:endParaRPr b="1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8" name="Google Shape;278;p29"/>
            <p:cNvSpPr txBox="1"/>
            <p:nvPr/>
          </p:nvSpPr>
          <p:spPr>
            <a:xfrm rot="-2700000">
              <a:off x="3957677" y="2514352"/>
              <a:ext cx="2203628" cy="7556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薪水與年資: 散佈圖  長條圖</a:t>
              </a:r>
              <a:b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產業別 長條圖</a:t>
              </a:r>
              <a:b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b="1"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工具要求 長條圖</a:t>
              </a:r>
              <a:endParaRPr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  資料讀取匯入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454950" y="844900"/>
            <a:ext cx="8262900" cy="20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從資料庫讀取匯入成兩個Dataframe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資料科學 數據分析相關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df_data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['大數據','資料分析','資料科學','巨量分析','巨量']  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機器學習 人工智慧相關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df_ml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■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['機器學習','深度學習','人工智慧','AI','AI 智能']     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00" y="250725"/>
            <a:ext cx="7969475" cy="47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150" y="2933800"/>
            <a:ext cx="3881400" cy="12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226075" y="53000"/>
            <a:ext cx="29526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薪水與經歷年資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散佈圖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173100" y="1138350"/>
            <a:ext cx="30585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➔"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薪資:使用起薪的下</a:t>
            </a: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限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面議:會被視為40000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➔"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年資數字化: </a:t>
            </a:r>
            <a:b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經驗不拘 年資視為 0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➔"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經驗不拘不代表就接受沒有經驗的人，所以 薪水的範圍很廣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➔"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機器學習的資料點比資料分析的分布更散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➔"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機器學習高起薪的資料點較多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➔"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機器學習相關職缺資料點所需的年資比資料科學更長的更多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➔"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由於面議會被視為四萬起薪，所以不知道實際情形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650" y="1218750"/>
            <a:ext cx="489585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048" y="63925"/>
            <a:ext cx="3153200" cy="10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0" y="-54318"/>
            <a:ext cx="7765500" cy="51978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E9E9E">
                <a:alpha val="18000"/>
              </a:srgbClr>
            </a:outerShdw>
          </a:effectLst>
        </p:spPr>
      </p:pic>
      <p:sp>
        <p:nvSpPr>
          <p:cNvPr id="75" name="Google Shape;75;p14"/>
          <p:cNvSpPr txBox="1"/>
          <p:nvPr/>
        </p:nvSpPr>
        <p:spPr>
          <a:xfrm>
            <a:off x="7841700" y="188750"/>
            <a:ext cx="566400" cy="4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不知不覺就又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要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畢業了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8408100" y="292350"/>
            <a:ext cx="657900" cy="4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失業補助也要領完了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226075" y="0"/>
            <a:ext cx="30057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經歷年資與平均起薪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長條圖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00" name="Google Shape;300;p32"/>
          <p:cNvSpPr txBox="1"/>
          <p:nvPr>
            <p:ph idx="1" type="body"/>
          </p:nvPr>
        </p:nvSpPr>
        <p:spPr>
          <a:xfrm>
            <a:off x="226075" y="1053575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➔"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以年資分群計算平均薪資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➔"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機器學習的平均起薪有比資料科學/分析的高，或差不多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➔"/>
            </a:pPr>
            <a:r>
              <a:rPr lang="zh-TW" sz="1400">
                <a:latin typeface="Microsoft JhengHei"/>
                <a:ea typeface="Microsoft JhengHei"/>
                <a:cs typeface="Microsoft JhengHei"/>
                <a:sym typeface="Microsoft JhengHei"/>
              </a:rPr>
              <a:t>原本以為 兩者的平均都會超過四萬，比我想像中的少</a:t>
            </a:r>
            <a:endParaRPr sz="1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325" y="281250"/>
            <a:ext cx="54864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298" y="4466525"/>
            <a:ext cx="6894351" cy="4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畫出數量前幾名的長條圖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053" y="771000"/>
            <a:ext cx="5805122" cy="4093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資料科學/分析相關職缺前十大產業別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 b="0" l="8976" r="8365" t="0"/>
          <a:stretch/>
        </p:blipFill>
        <p:spPr>
          <a:xfrm>
            <a:off x="821050" y="1275875"/>
            <a:ext cx="7558151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機器學習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相關職缺前十大產業別</a:t>
            </a:r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0" l="9471" r="8237" t="0"/>
          <a:stretch/>
        </p:blipFill>
        <p:spPr>
          <a:xfrm>
            <a:off x="809800" y="1208375"/>
            <a:ext cx="75244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226075" y="225975"/>
            <a:ext cx="2808000" cy="13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Step 3.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需要加強的技能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26" name="Google Shape;326;p36"/>
          <p:cNvGrpSpPr/>
          <p:nvPr/>
        </p:nvGrpSpPr>
        <p:grpSpPr>
          <a:xfrm>
            <a:off x="4208542" y="609498"/>
            <a:ext cx="4215488" cy="4212149"/>
            <a:chOff x="2902488" y="902232"/>
            <a:chExt cx="3339000" cy="3339000"/>
          </a:xfrm>
        </p:grpSpPr>
        <p:sp>
          <p:nvSpPr>
            <p:cNvPr id="327" name="Google Shape;327;p36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1D7E7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fmla="val 2689583" name="adj1"/>
                <a:gd fmla="val 13510993" name="adj2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6"/>
          <p:cNvGrpSpPr/>
          <p:nvPr/>
        </p:nvGrpSpPr>
        <p:grpSpPr>
          <a:xfrm>
            <a:off x="5065966" y="1560665"/>
            <a:ext cx="2458875" cy="2268059"/>
            <a:chOff x="3588428" y="1663782"/>
            <a:chExt cx="1967100" cy="1815900"/>
          </a:xfrm>
        </p:grpSpPr>
        <p:sp>
          <p:nvSpPr>
            <p:cNvPr id="330" name="Google Shape;330;p36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6"/>
            <p:cNvSpPr txBox="1"/>
            <p:nvPr/>
          </p:nvSpPr>
          <p:spPr>
            <a:xfrm>
              <a:off x="3588428" y="2226190"/>
              <a:ext cx="19671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擅長工具長條圖</a:t>
              </a:r>
              <a:endParaRPr b="1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zh-TW" sz="30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職能文字雲</a:t>
              </a:r>
              <a:endParaRPr b="1" sz="30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332" name="Google Shape;332;p36"/>
          <p:cNvGrpSpPr/>
          <p:nvPr/>
        </p:nvGrpSpPr>
        <p:grpSpPr>
          <a:xfrm>
            <a:off x="4155175" y="549211"/>
            <a:ext cx="1335848" cy="1334681"/>
            <a:chOff x="2859795" y="853971"/>
            <a:chExt cx="1068679" cy="1068600"/>
          </a:xfrm>
        </p:grpSpPr>
        <p:sp>
          <p:nvSpPr>
            <p:cNvPr id="333" name="Google Shape;333;p36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6"/>
            <p:cNvSpPr txBox="1"/>
            <p:nvPr/>
          </p:nvSpPr>
          <p:spPr>
            <a:xfrm>
              <a:off x="2859795" y="1083206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資料分析/科學</a:t>
              </a:r>
              <a:br>
                <a:rPr b="1"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b="1"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相關職能</a:t>
              </a:r>
              <a:r>
                <a:rPr b="1" lang="zh-TW" sz="1800">
                  <a:latin typeface="Microsoft JhengHei"/>
                  <a:ea typeface="Microsoft JhengHei"/>
                  <a:cs typeface="Microsoft JhengHei"/>
                  <a:sym typeface="Microsoft JhengHei"/>
                </a:rPr>
                <a:t>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5" name="Google Shape;335;p36"/>
          <p:cNvGrpSpPr/>
          <p:nvPr/>
        </p:nvGrpSpPr>
        <p:grpSpPr>
          <a:xfrm>
            <a:off x="7098492" y="3522214"/>
            <a:ext cx="1335758" cy="1334681"/>
            <a:chOff x="5214448" y="3234278"/>
            <a:chExt cx="1068606" cy="1068600"/>
          </a:xfrm>
        </p:grpSpPr>
        <p:sp>
          <p:nvSpPr>
            <p:cNvPr id="336" name="Google Shape;336;p3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 txBox="1"/>
            <p:nvPr/>
          </p:nvSpPr>
          <p:spPr>
            <a:xfrm>
              <a:off x="5214455" y="3463440"/>
              <a:ext cx="1068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機器學習</a:t>
              </a:r>
              <a:br>
                <a:rPr b="1"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b="1"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相關職能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8" name="Google Shape;338;p36"/>
          <p:cNvSpPr txBox="1"/>
          <p:nvPr>
            <p:ph idx="1" type="body"/>
          </p:nvPr>
        </p:nvSpPr>
        <p:spPr>
          <a:xfrm>
            <a:off x="226075" y="1846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資料科學/分析相關職缺前十大所需擅長工具</a:t>
            </a:r>
            <a:endParaRPr/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機器學習相關職缺前十大所需擅長工具</a:t>
            </a:r>
            <a:endParaRPr/>
          </a:p>
        </p:txBody>
      </p:sp>
      <p:pic>
        <p:nvPicPr>
          <p:cNvPr id="350" name="Google Shape;3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0"/>
            <a:ext cx="9144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/>
          <p:nvPr>
            <p:ph type="title"/>
          </p:nvPr>
        </p:nvSpPr>
        <p:spPr>
          <a:xfrm>
            <a:off x="226075" y="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綜合前十大</a:t>
            </a:r>
            <a:b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所需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擅長工具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6" name="Google Shape;356;p39"/>
          <p:cNvSpPr txBox="1"/>
          <p:nvPr>
            <p:ph idx="1" type="body"/>
          </p:nvPr>
        </p:nvSpPr>
        <p:spPr>
          <a:xfrm>
            <a:off x="226075" y="1001000"/>
            <a:ext cx="2808000" cy="3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➔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Python 很重要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➔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R 在資料科學/分析相關職缺也佔有一席之地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icrosoft JhengHei"/>
              <a:buChar char="➔"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我們沒上過但是也很重要的程式語言: C++,C ,Java,C#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950" y="896775"/>
            <a:ext cx="54864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  </a:t>
            </a: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職能文字雲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363" name="Google Shape;363;p40"/>
          <p:cNvGrpSpPr/>
          <p:nvPr/>
        </p:nvGrpSpPr>
        <p:grpSpPr>
          <a:xfrm>
            <a:off x="2594320" y="983823"/>
            <a:ext cx="3945893" cy="2828262"/>
            <a:chOff x="2670520" y="983823"/>
            <a:chExt cx="3945893" cy="2828262"/>
          </a:xfrm>
        </p:grpSpPr>
        <p:grpSp>
          <p:nvGrpSpPr>
            <p:cNvPr id="364" name="Google Shape;364;p40"/>
            <p:cNvGrpSpPr/>
            <p:nvPr/>
          </p:nvGrpSpPr>
          <p:grpSpPr>
            <a:xfrm>
              <a:off x="4642255" y="983823"/>
              <a:ext cx="1974158" cy="2828262"/>
              <a:chOff x="3071457" y="2013875"/>
              <a:chExt cx="1944600" cy="1569600"/>
            </a:xfrm>
          </p:grpSpPr>
          <p:sp>
            <p:nvSpPr>
              <p:cNvPr id="365" name="Google Shape;365;p40"/>
              <p:cNvSpPr/>
              <p:nvPr/>
            </p:nvSpPr>
            <p:spPr>
              <a:xfrm flipH="1" rot="10800000">
                <a:off x="3071457" y="2013875"/>
                <a:ext cx="1944600" cy="1569600"/>
              </a:xfrm>
              <a:prstGeom prst="round2DiagRect">
                <a:avLst>
                  <a:gd fmla="val 0" name="adj1"/>
                  <a:gd fmla="val 17764" name="adj2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66" name="Google Shape;366;p40"/>
              <p:cNvSpPr txBox="1"/>
              <p:nvPr/>
            </p:nvSpPr>
            <p:spPr>
              <a:xfrm>
                <a:off x="3316102" y="2256385"/>
                <a:ext cx="14517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800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文字雲</a:t>
                </a:r>
                <a:endParaRPr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67" name="Google Shape;367;p40"/>
              <p:cNvSpPr txBox="1"/>
              <p:nvPr/>
            </p:nvSpPr>
            <p:spPr>
              <a:xfrm>
                <a:off x="3316094" y="2716354"/>
                <a:ext cx="15201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zh-TW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詞表匯入</a:t>
                </a:r>
                <a:br>
                  <a:rPr lang="zh-TW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按詞頻排序</a:t>
                </a:r>
                <a:br>
                  <a:rPr lang="zh-TW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選用圖形遮罩</a:t>
                </a:r>
                <a:br>
                  <a:rPr lang="zh-TW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字體顏色</a:t>
                </a:r>
                <a:endParaRPr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368" name="Google Shape;368;p40"/>
            <p:cNvGrpSpPr/>
            <p:nvPr/>
          </p:nvGrpSpPr>
          <p:grpSpPr>
            <a:xfrm>
              <a:off x="2670520" y="983823"/>
              <a:ext cx="1974158" cy="2828262"/>
              <a:chOff x="1126863" y="2013875"/>
              <a:chExt cx="1944600" cy="1569600"/>
            </a:xfrm>
          </p:grpSpPr>
          <p:sp>
            <p:nvSpPr>
              <p:cNvPr id="369" name="Google Shape;369;p40"/>
              <p:cNvSpPr/>
              <p:nvPr/>
            </p:nvSpPr>
            <p:spPr>
              <a:xfrm>
                <a:off x="1126863" y="2013875"/>
                <a:ext cx="1944600" cy="1569600"/>
              </a:xfrm>
              <a:prstGeom prst="round2DiagRect">
                <a:avLst>
                  <a:gd fmla="val 0" name="adj1"/>
                  <a:gd fmla="val 17764" name="adj2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70" name="Google Shape;370;p40"/>
              <p:cNvSpPr txBox="1"/>
              <p:nvPr/>
            </p:nvSpPr>
            <p:spPr>
              <a:xfrm>
                <a:off x="1351635" y="2256380"/>
                <a:ext cx="1628700" cy="45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1800">
                    <a:solidFill>
                      <a:srgbClr val="FFFFF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建立詞表</a:t>
                </a:r>
                <a:endParaRPr b="1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  <p:sp>
            <p:nvSpPr>
              <p:cNvPr id="371" name="Google Shape;371;p40"/>
              <p:cNvSpPr txBox="1"/>
              <p:nvPr/>
            </p:nvSpPr>
            <p:spPr>
              <a:xfrm>
                <a:off x="1351625" y="2716352"/>
                <a:ext cx="1451700" cy="51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匯入自定義字典</a:t>
                </a:r>
                <a:br>
                  <a:rPr lang="zh-TW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匯入停用詞字典</a:t>
                </a:r>
                <a:br>
                  <a:rPr lang="zh-TW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</a:br>
                <a:r>
                  <a:rPr lang="zh-TW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匯入資料</a:t>
                </a:r>
                <a:endParaRPr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zh-TW">
                    <a:solidFill>
                      <a:schemeClr val="lt1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rPr>
                  <a:t>jieba斷詞</a:t>
                </a:r>
                <a:endParaRPr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endParaRPr>
              </a:p>
            </p:txBody>
          </p:sp>
        </p:grpSp>
        <p:grpSp>
          <p:nvGrpSpPr>
            <p:cNvPr id="372" name="Google Shape;372;p40"/>
            <p:cNvGrpSpPr/>
            <p:nvPr/>
          </p:nvGrpSpPr>
          <p:grpSpPr>
            <a:xfrm>
              <a:off x="4518128" y="2441571"/>
              <a:ext cx="260366" cy="260366"/>
              <a:chOff x="3157188" y="909150"/>
              <a:chExt cx="470400" cy="470400"/>
            </a:xfrm>
          </p:grpSpPr>
          <p:sp>
            <p:nvSpPr>
              <p:cNvPr id="373" name="Google Shape;373;p40"/>
              <p:cNvSpPr/>
              <p:nvPr/>
            </p:nvSpPr>
            <p:spPr>
              <a:xfrm>
                <a:off x="3157188" y="909150"/>
                <a:ext cx="470400" cy="470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0"/>
              <p:cNvSpPr/>
              <p:nvPr/>
            </p:nvSpPr>
            <p:spPr>
              <a:xfrm>
                <a:off x="3243138" y="995100"/>
                <a:ext cx="298500" cy="298500"/>
              </a:xfrm>
              <a:prstGeom prst="mathPlus">
                <a:avLst>
                  <a:gd fmla="val 9900" name="adj1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1188500"/>
            <a:ext cx="4180750" cy="192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248" y="1876425"/>
            <a:ext cx="4480627" cy="12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425" y="1188496"/>
            <a:ext cx="4584251" cy="20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737" y="663372"/>
            <a:ext cx="9143999" cy="454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828" y="304800"/>
            <a:ext cx="367322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323" y="304800"/>
            <a:ext cx="367322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1"/>
          <p:cNvSpPr/>
          <p:nvPr/>
        </p:nvSpPr>
        <p:spPr>
          <a:xfrm>
            <a:off x="323950" y="3922400"/>
            <a:ext cx="1758900" cy="466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資料科學/分析相關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6" name="Google Shape;386;p41"/>
          <p:cNvSpPr/>
          <p:nvPr/>
        </p:nvSpPr>
        <p:spPr>
          <a:xfrm>
            <a:off x="4729650" y="3922400"/>
            <a:ext cx="1758900" cy="466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機器學習</a:t>
            </a:r>
            <a:r>
              <a:rPr b="1" lang="zh-TW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13" y="0"/>
            <a:ext cx="77931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392" name="Google Shape;392;p42"/>
          <p:cNvSpPr txBox="1"/>
          <p:nvPr>
            <p:ph idx="1" type="body"/>
          </p:nvPr>
        </p:nvSpPr>
        <p:spPr>
          <a:xfrm>
            <a:off x="471900" y="2223875"/>
            <a:ext cx="8222100" cy="27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相關職缺的起薪沒有想像中高QQ</a:t>
            </a:r>
            <a:b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我們要好好學</a:t>
            </a:r>
            <a:b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Python!!!</a:t>
            </a:r>
            <a:b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數據分析跟統計!!!</a:t>
            </a:r>
            <a:b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機器學習!!!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11500" l="9457" r="7292" t="7737"/>
          <a:stretch/>
        </p:blipFill>
        <p:spPr>
          <a:xfrm>
            <a:off x="54825" y="1297250"/>
            <a:ext cx="3964950" cy="38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07650" y="401350"/>
            <a:ext cx="4120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   然後去面試的時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候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175" y="1115875"/>
            <a:ext cx="3908025" cy="36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4688150" y="401350"/>
            <a:ext cx="4120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   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甚麼都不會阿阿阿!!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4" name="Google Shape;94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透過相關職務技能分析，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提早培養及加強重要技能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it works</a:t>
            </a:r>
            <a:endParaRPr/>
          </a:p>
        </p:txBody>
      </p:sp>
      <p:cxnSp>
        <p:nvCxnSpPr>
          <p:cNvPr id="102" name="Google Shape;102;p18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8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976100" y="2674732"/>
            <a:ext cx="18141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建立職缺相關資料庫</a:t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資料來源:104人力銀行</a:t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5" name="Google Shape;105;p18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8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職缺技能相關資料分析</a:t>
            </a:r>
            <a:b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計劃加強所需技能</a:t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12" name="Google Shape;112;p18"/>
            <p:cNvCxnSpPr>
              <a:stCxn id="113" idx="6"/>
              <a:endCxn id="114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13" name="Google Shape;113;p18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0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資料科學/</a:t>
              </a:r>
              <a:br>
                <a:rPr b="1" lang="zh-TW" sz="10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b="1" lang="zh-TW" sz="10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機器學習</a:t>
              </a:r>
              <a:endParaRPr b="1" sz="1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</a:rPr>
                <a:t>Python,R………???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675250" y="2671575"/>
            <a:ext cx="4460700" cy="1759200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104 人力銀行: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職位、公司、產業別、工具要求、條件要求、工作內容、職缺網址、起薪、工作經歷要求、刊登時間</a:t>
            </a:r>
            <a:endParaRPr/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460950" y="111775"/>
            <a:ext cx="8222100" cy="15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Step1.</a:t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 Database 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08550" y="1896800"/>
            <a:ext cx="2738400" cy="978600"/>
          </a:xfrm>
          <a:prstGeom prst="rect">
            <a:avLst/>
          </a:prstGeom>
          <a:solidFill>
            <a:schemeClr val="accent5"/>
          </a:solidFill>
          <a:effectLst>
            <a:outerShdw blurRad="414338" rotWithShape="0" algn="bl" dir="5400000" dist="28575">
              <a:srgbClr val="000000">
                <a:alpha val="8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 crawler </a:t>
            </a:r>
            <a:endParaRPr/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5388450" y="1896800"/>
            <a:ext cx="2738400" cy="978600"/>
          </a:xfrm>
          <a:prstGeom prst="rect">
            <a:avLst/>
          </a:prstGeom>
          <a:solidFill>
            <a:schemeClr val="dk1"/>
          </a:solidFill>
          <a:effectLst>
            <a:outerShdw blurRad="414338" rotWithShape="0" algn="bl" dir="5400000" dist="28575">
              <a:srgbClr val="000000">
                <a:alpha val="8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Build MySQL database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5428050" y="2890875"/>
            <a:ext cx="26592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id、搜尋關鍵字、</a:t>
            </a:r>
            <a:r>
              <a:rPr b="1" lang="zh-TW">
                <a:latin typeface="Microsoft JhengHei"/>
                <a:ea typeface="Microsoft JhengHei"/>
                <a:cs typeface="Microsoft JhengHei"/>
                <a:sym typeface="Microsoft JhengHei"/>
              </a:rPr>
              <a:t>職位、公司、產業別、工具要求、條件要求、工作內容、職缺網址、起薪、工作經歷要求、刊登時間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</p:txBody>
      </p:sp>
      <p:sp>
        <p:nvSpPr>
          <p:cNvPr id="130" name="Google Shape;130;p20"/>
          <p:cNvSpPr txBox="1"/>
          <p:nvPr>
            <p:ph idx="4294967295" type="title"/>
          </p:nvPr>
        </p:nvSpPr>
        <p:spPr>
          <a:xfrm>
            <a:off x="275000" y="275950"/>
            <a:ext cx="2738400" cy="978600"/>
          </a:xfrm>
          <a:prstGeom prst="rect">
            <a:avLst/>
          </a:prstGeom>
          <a:solidFill>
            <a:schemeClr val="accent5"/>
          </a:solidFill>
          <a:effectLst>
            <a:outerShdw blurRad="414338" rotWithShape="0" algn="bl" dir="5400000" dist="28575">
              <a:srgbClr val="000000">
                <a:alpha val="8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 crawler </a:t>
            </a:r>
            <a:endParaRPr/>
          </a:p>
        </p:txBody>
      </p:sp>
      <p:cxnSp>
        <p:nvCxnSpPr>
          <p:cNvPr id="131" name="Google Shape;131;p20"/>
          <p:cNvCxnSpPr>
            <a:stCxn id="132" idx="6"/>
            <a:endCxn id="133" idx="2"/>
          </p:cNvCxnSpPr>
          <p:nvPr/>
        </p:nvCxnSpPr>
        <p:spPr>
          <a:xfrm flipH="1" rot="-5400000">
            <a:off x="11500" y="2917200"/>
            <a:ext cx="936000" cy="702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20"/>
          <p:cNvCxnSpPr>
            <a:stCxn id="132" idx="6"/>
            <a:endCxn id="135" idx="2"/>
          </p:cNvCxnSpPr>
          <p:nvPr/>
        </p:nvCxnSpPr>
        <p:spPr>
          <a:xfrm rot="-5400000">
            <a:off x="11378" y="2066174"/>
            <a:ext cx="936000" cy="702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6" name="Google Shape;136;p20"/>
          <p:cNvGrpSpPr/>
          <p:nvPr/>
        </p:nvGrpSpPr>
        <p:grpSpPr>
          <a:xfrm>
            <a:off x="830528" y="1714850"/>
            <a:ext cx="2298235" cy="446688"/>
            <a:chOff x="3650061" y="1476151"/>
            <a:chExt cx="2071789" cy="319200"/>
          </a:xfrm>
        </p:grpSpPr>
        <p:sp>
          <p:nvSpPr>
            <p:cNvPr id="137" name="Google Shape;137;p20"/>
            <p:cNvSpPr/>
            <p:nvPr/>
          </p:nvSpPr>
          <p:spPr>
            <a:xfrm>
              <a:off x="3874749" y="1476151"/>
              <a:ext cx="1847100" cy="319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searchjob(key,r,p)</a:t>
              </a:r>
              <a:endParaRPr b="1" sz="1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3650061" y="1548754"/>
              <a:ext cx="224700" cy="1899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20"/>
          <p:cNvGrpSpPr/>
          <p:nvPr/>
        </p:nvGrpSpPr>
        <p:grpSpPr>
          <a:xfrm>
            <a:off x="830650" y="3576750"/>
            <a:ext cx="1356300" cy="319200"/>
            <a:chOff x="3650050" y="3348150"/>
            <a:chExt cx="1356300" cy="319200"/>
          </a:xfrm>
        </p:grpSpPr>
        <p:sp>
          <p:nvSpPr>
            <p:cNvPr id="139" name="Google Shape;139;p20"/>
            <p:cNvSpPr/>
            <p:nvPr/>
          </p:nvSpPr>
          <p:spPr>
            <a:xfrm>
              <a:off x="3824050" y="3348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jobinfo(res)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0"/>
          <p:cNvSpPr txBox="1"/>
          <p:nvPr/>
        </p:nvSpPr>
        <p:spPr>
          <a:xfrm>
            <a:off x="3250350" y="366375"/>
            <a:ext cx="5188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建立網址參數的函數: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用於搜尋不同關鍵字及頁數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4072825" y="1155375"/>
            <a:ext cx="3195000" cy="36135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搜尋內容: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關鍵字:大數據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只搜尋職務名稱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全職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解析參數: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A2121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"ro"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:r, =&gt; r: 1=全職 2=兼職 </a:t>
            </a:r>
            <a:endParaRPr>
              <a:solidFill>
                <a:srgbClr val="333333"/>
              </a:solidFill>
              <a:highlight>
                <a:srgbClr val="F7F7F7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A2121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"kwop"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>
                <a:solidFill>
                  <a:srgbClr val="666666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,=&gt;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只搜尋職務有關鍵字的</a:t>
            </a:r>
            <a:endParaRPr>
              <a:solidFill>
                <a:srgbClr val="333333"/>
              </a:solidFill>
              <a:highlight>
                <a:srgbClr val="F7F7F7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A2121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"keyword"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:key, =&gt;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key:關鍵字</a:t>
            </a:r>
            <a:endParaRPr>
              <a:solidFill>
                <a:srgbClr val="333333"/>
              </a:solidFill>
              <a:highlight>
                <a:srgbClr val="F7F7F7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A2121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"order"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>
                <a:solidFill>
                  <a:srgbClr val="666666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endParaRPr>
              <a:solidFill>
                <a:srgbClr val="333333"/>
              </a:solidFill>
              <a:highlight>
                <a:srgbClr val="F7F7F7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A2121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"asc"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>
                <a:solidFill>
                  <a:srgbClr val="666666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endParaRPr>
              <a:solidFill>
                <a:srgbClr val="333333"/>
              </a:solidFill>
              <a:highlight>
                <a:srgbClr val="F7F7F7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A2121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"scstrict"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>
                <a:solidFill>
                  <a:srgbClr val="666666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endParaRPr>
              <a:solidFill>
                <a:srgbClr val="333333"/>
              </a:solidFill>
              <a:highlight>
                <a:srgbClr val="F7F7F7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A2121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"scneg"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>
                <a:solidFill>
                  <a:srgbClr val="666666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,</a:t>
            </a:r>
            <a:endParaRPr>
              <a:solidFill>
                <a:srgbClr val="333333"/>
              </a:solidFill>
              <a:highlight>
                <a:srgbClr val="F7F7F7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BA2121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"page"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:p, =&gt;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p:頁數</a:t>
            </a:r>
            <a:endParaRPr>
              <a:solidFill>
                <a:srgbClr val="333333"/>
              </a:solidFill>
              <a:highlight>
                <a:srgbClr val="F7F7F7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BA2121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"mode"</a:t>
            </a:r>
            <a:r>
              <a:rPr lang="zh-TW">
                <a:solidFill>
                  <a:srgbClr val="333333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>
                <a:solidFill>
                  <a:srgbClr val="BA2121"/>
                </a:solidFill>
                <a:highlight>
                  <a:srgbClr val="F7F7F7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"s"</a:t>
            </a:r>
            <a:endParaRPr>
              <a:solidFill>
                <a:srgbClr val="BA2121"/>
              </a:solidFill>
              <a:highlight>
                <a:srgbClr val="F7F7F7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" y="2256375"/>
            <a:ext cx="3944475" cy="133945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43" name="Google Shape;143;p20"/>
          <p:cNvGrpSpPr/>
          <p:nvPr/>
        </p:nvGrpSpPr>
        <p:grpSpPr>
          <a:xfrm>
            <a:off x="6086050" y="3150450"/>
            <a:ext cx="2913900" cy="1171800"/>
            <a:chOff x="751300" y="2283250"/>
            <a:chExt cx="2913900" cy="1171800"/>
          </a:xfrm>
        </p:grpSpPr>
        <p:sp>
          <p:nvSpPr>
            <p:cNvPr id="144" name="Google Shape;144;p20"/>
            <p:cNvSpPr txBox="1"/>
            <p:nvPr/>
          </p:nvSpPr>
          <p:spPr>
            <a:xfrm>
              <a:off x="751300" y="2283250"/>
              <a:ext cx="2913900" cy="11718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71488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latin typeface="Roboto"/>
                  <a:ea typeface="Roboto"/>
                  <a:cs typeface="Roboto"/>
                  <a:sym typeface="Roboto"/>
                </a:rPr>
                <a:t>https://www.104.com.tw/jobs/search/?ro=1&amp;kwop=1&amp;keyword=%E5%A4%A7%E6%95%B8%E6%93%9A&amp;order=1&amp;asc=0&amp;scstrict=0&amp;scneg=1&amp;page=1&amp;mode=s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806150" y="2582301"/>
              <a:ext cx="2738400" cy="7890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6480125" y="2891925"/>
            <a:ext cx="1533600" cy="1565400"/>
          </a:xfrm>
          <a:prstGeom prst="rect">
            <a:avLst/>
          </a:prstGeom>
          <a:solidFill>
            <a:srgbClr val="1B786E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職缺頁面 可得資訊:</a:t>
            </a:r>
            <a:endParaRPr b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工具要求</a:t>
            </a:r>
            <a:endParaRPr b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條件要求</a:t>
            </a:r>
            <a:endParaRPr b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</p:txBody>
      </p:sp>
      <p:sp>
        <p:nvSpPr>
          <p:cNvPr id="152" name="Google Shape;152;p21"/>
          <p:cNvSpPr txBox="1"/>
          <p:nvPr>
            <p:ph idx="4294967295" type="title"/>
          </p:nvPr>
        </p:nvSpPr>
        <p:spPr>
          <a:xfrm>
            <a:off x="275000" y="275950"/>
            <a:ext cx="2738400" cy="978600"/>
          </a:xfrm>
          <a:prstGeom prst="rect">
            <a:avLst/>
          </a:prstGeom>
          <a:solidFill>
            <a:schemeClr val="accent5"/>
          </a:solidFill>
          <a:effectLst>
            <a:outerShdw blurRad="414338" rotWithShape="0" algn="bl" dir="5400000" dist="28575">
              <a:srgbClr val="000000">
                <a:alpha val="8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Get Data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 crawler </a:t>
            </a:r>
            <a:endParaRPr/>
          </a:p>
        </p:txBody>
      </p:sp>
      <p:cxnSp>
        <p:nvCxnSpPr>
          <p:cNvPr id="153" name="Google Shape;153;p21"/>
          <p:cNvCxnSpPr>
            <a:endCxn id="154" idx="2"/>
          </p:cNvCxnSpPr>
          <p:nvPr/>
        </p:nvCxnSpPr>
        <p:spPr>
          <a:xfrm flipH="1" rot="-5400000">
            <a:off x="11500" y="2917200"/>
            <a:ext cx="936000" cy="702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21"/>
          <p:cNvCxnSpPr>
            <a:endCxn id="156" idx="2"/>
          </p:cNvCxnSpPr>
          <p:nvPr/>
        </p:nvCxnSpPr>
        <p:spPr>
          <a:xfrm rot="-5400000">
            <a:off x="11378" y="2066174"/>
            <a:ext cx="936000" cy="702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7" name="Google Shape;157;p21"/>
          <p:cNvGrpSpPr/>
          <p:nvPr/>
        </p:nvGrpSpPr>
        <p:grpSpPr>
          <a:xfrm>
            <a:off x="830528" y="1714850"/>
            <a:ext cx="1686235" cy="446688"/>
            <a:chOff x="3650061" y="1476151"/>
            <a:chExt cx="1520089" cy="319200"/>
          </a:xfrm>
        </p:grpSpPr>
        <p:sp>
          <p:nvSpPr>
            <p:cNvPr id="158" name="Google Shape;158;p21"/>
            <p:cNvSpPr/>
            <p:nvPr/>
          </p:nvSpPr>
          <p:spPr>
            <a:xfrm>
              <a:off x="3874749" y="1476151"/>
              <a:ext cx="1295400" cy="319200"/>
            </a:xfrm>
            <a:prstGeom prst="roundRect">
              <a:avLst>
                <a:gd fmla="val 16667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jobinfo(res)</a:t>
              </a:r>
              <a:endParaRPr b="1" sz="18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3650061" y="1548754"/>
              <a:ext cx="224700" cy="1899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1"/>
          <p:cNvGrpSpPr/>
          <p:nvPr/>
        </p:nvGrpSpPr>
        <p:grpSpPr>
          <a:xfrm>
            <a:off x="830650" y="3576750"/>
            <a:ext cx="1607400" cy="319200"/>
            <a:chOff x="3650050" y="3348150"/>
            <a:chExt cx="1607400" cy="319200"/>
          </a:xfrm>
        </p:grpSpPr>
        <p:sp>
          <p:nvSpPr>
            <p:cNvPr id="160" name="Google Shape;160;p21"/>
            <p:cNvSpPr/>
            <p:nvPr/>
          </p:nvSpPr>
          <p:spPr>
            <a:xfrm>
              <a:off x="3824050" y="3348150"/>
              <a:ext cx="14334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1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searchjob(key,r,p)</a:t>
              </a:r>
              <a:endParaRPr sz="11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1"/>
          <p:cNvSpPr txBox="1"/>
          <p:nvPr/>
        </p:nvSpPr>
        <p:spPr>
          <a:xfrm>
            <a:off x="3250350" y="366375"/>
            <a:ext cx="5188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建立爬取資料網頁的函數: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抓取職缺的相關資訊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2898725" y="2025525"/>
            <a:ext cx="1533600" cy="2584200"/>
          </a:xfrm>
          <a:prstGeom prst="rect">
            <a:avLst/>
          </a:prstGeom>
          <a:solidFill>
            <a:srgbClr val="1B786E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</a:t>
            </a:r>
            <a:r>
              <a:rPr b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尋頁面 可得資訊:</a:t>
            </a:r>
            <a:endParaRPr b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職位</a:t>
            </a:r>
            <a:endParaRPr b="1" i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公司 </a:t>
            </a:r>
            <a:endParaRPr b="1" i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職缺網址</a:t>
            </a:r>
            <a:endParaRPr b="1" i="1"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產業別</a:t>
            </a:r>
            <a:endParaRPr b="1" i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工作內容</a:t>
            </a:r>
            <a:endParaRPr b="1" i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薪資</a:t>
            </a:r>
            <a:endParaRPr b="1" i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所需工作經驗</a:t>
            </a:r>
            <a:endParaRPr b="1" i="1"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刊登時間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66800" l="0" r="21795" t="0"/>
          <a:stretch/>
        </p:blipFill>
        <p:spPr>
          <a:xfrm>
            <a:off x="2655513" y="1512076"/>
            <a:ext cx="3115427" cy="9786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880000" dist="9525">
              <a:srgbClr val="000000">
                <a:alpha val="50000"/>
              </a:srgbClr>
            </a:outerShdw>
          </a:effectLst>
        </p:spPr>
      </p:pic>
      <p:sp>
        <p:nvSpPr>
          <p:cNvPr id="164" name="Google Shape;164;p21"/>
          <p:cNvSpPr/>
          <p:nvPr/>
        </p:nvSpPr>
        <p:spPr>
          <a:xfrm>
            <a:off x="2898725" y="3110500"/>
            <a:ext cx="1171500" cy="36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4070225" y="3134200"/>
            <a:ext cx="17427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9700" y="1364424"/>
            <a:ext cx="3017124" cy="2206300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